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508" r:id="rId4"/>
    <p:sldId id="509" r:id="rId5"/>
    <p:sldId id="511" r:id="rId6"/>
    <p:sldId id="512" r:id="rId7"/>
    <p:sldId id="513" r:id="rId8"/>
    <p:sldId id="514" r:id="rId9"/>
    <p:sldId id="510" r:id="rId10"/>
    <p:sldId id="477" r:id="rId11"/>
    <p:sldId id="399" r:id="rId12"/>
    <p:sldId id="409" r:id="rId13"/>
    <p:sldId id="481" r:id="rId14"/>
    <p:sldId id="482" r:id="rId15"/>
    <p:sldId id="5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A7772-DF6C-4417-A642-4A0FD73230B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Localization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Localization of Dynamic Content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Localization of Static Content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Views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Why we need views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Localization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6" y="779090"/>
            <a:ext cx="5968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Localization </a:t>
            </a:r>
            <a:r>
              <a:rPr lang="en-US" b="0" i="0" dirty="0">
                <a:effectLst/>
              </a:rPr>
              <a:t>refers to adapting your business application to different languages to cater to specific regional markets. This is important for anything that is visible in the UIs.</a:t>
            </a:r>
          </a:p>
          <a:p>
            <a:pPr algn="just"/>
            <a:r>
              <a:rPr lang="en-US" b="1" i="0" dirty="0">
                <a:effectLst/>
              </a:rPr>
              <a:t>Localization </a:t>
            </a:r>
            <a:r>
              <a:rPr lang="en-US" b="0" i="0" dirty="0">
                <a:effectLst/>
              </a:rPr>
              <a:t>is split into two categories,</a:t>
            </a:r>
            <a:r>
              <a:rPr lang="en-US" b="1" dirty="0"/>
              <a:t> L</a:t>
            </a:r>
            <a:r>
              <a:rPr lang="en-US" b="1" i="0" dirty="0">
                <a:effectLst/>
              </a:rPr>
              <a:t>ocalization for static content</a:t>
            </a:r>
            <a:r>
              <a:rPr lang="en-US" dirty="0"/>
              <a:t> and </a:t>
            </a:r>
            <a:r>
              <a:rPr lang="en-US" b="1" dirty="0"/>
              <a:t>L</a:t>
            </a:r>
            <a:r>
              <a:rPr lang="en-US" b="1" i="0" dirty="0">
                <a:effectLst/>
              </a:rPr>
              <a:t>ocalization for dynamic content</a:t>
            </a:r>
            <a:endParaRPr lang="en-US" b="0" i="0" dirty="0">
              <a:effectLst/>
            </a:endParaRP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L</a:t>
            </a:r>
            <a:r>
              <a:rPr lang="en-US" b="1" i="0" dirty="0">
                <a:effectLst/>
              </a:rPr>
              <a:t>ocalization for dynamic content</a:t>
            </a:r>
          </a:p>
          <a:p>
            <a:pPr algn="just"/>
            <a:r>
              <a:rPr lang="en-US" b="0" i="0" dirty="0">
                <a:effectLst/>
              </a:rPr>
              <a:t>This is achieved by marking the attributes that need to support multiple languages with a special keyword called "localized", this then creates a text table for each entity which has attributes defined as </a:t>
            </a:r>
            <a:r>
              <a:rPr lang="en-US" b="1" i="0" dirty="0">
                <a:effectLst/>
              </a:rPr>
              <a:t>"localized"</a:t>
            </a: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Dynamic content that depends on the data that is stored in our persistence service.</a:t>
            </a:r>
          </a:p>
          <a:p>
            <a:pPr algn="just"/>
            <a:r>
              <a:rPr lang="en-US" b="0" i="0" dirty="0">
                <a:effectLst/>
              </a:rPr>
              <a:t>The attributes that need to support multiple languages need to be marked with a special keyword called </a:t>
            </a:r>
            <a:r>
              <a:rPr lang="en-US" b="1" i="0" dirty="0">
                <a:effectLst/>
              </a:rPr>
              <a:t>"localized"</a:t>
            </a:r>
            <a:r>
              <a:rPr lang="en-US" b="0" i="0" dirty="0">
                <a:effectLst/>
              </a:rPr>
              <a:t>, as we see here. In this case a text table is created for the entity.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F76BFC5-31BF-4DA8-8228-45ABB3760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4"/>
          <a:stretch/>
        </p:blipFill>
        <p:spPr bwMode="auto">
          <a:xfrm>
            <a:off x="6517653" y="896528"/>
            <a:ext cx="5333268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DD0B4B-28DB-410D-BB98-E971A200BEE7}"/>
              </a:ext>
            </a:extLst>
          </p:cNvPr>
          <p:cNvSpPr txBox="1"/>
          <p:nvPr/>
        </p:nvSpPr>
        <p:spPr>
          <a:xfrm>
            <a:off x="746091" y="5614592"/>
            <a:ext cx="4639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 localized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(255);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Localization for Static Content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This is achieved by externalizing all your text literals into separate text bundle files that we call the internationalization files, or in short, i18n files.</a:t>
            </a:r>
          </a:p>
          <a:p>
            <a:pPr algn="just"/>
            <a:r>
              <a:rPr lang="en-US" b="0" i="0" dirty="0">
                <a:effectLst/>
              </a:rPr>
              <a:t>You need to maintain a separate i18n file for each language that you'd like to support.</a:t>
            </a:r>
          </a:p>
          <a:p>
            <a:pPr algn="just"/>
            <a:r>
              <a:rPr lang="en-US" b="0" i="0" dirty="0">
                <a:effectLst/>
              </a:rPr>
              <a:t>In these i18n files, we store the actual static text as key and value pairs. Your code can then refer to the respective keys as we see here in this picture.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CF5DB49C-C7D5-46C5-BE07-FA729BD8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" r="40988"/>
          <a:stretch/>
        </p:blipFill>
        <p:spPr bwMode="auto">
          <a:xfrm>
            <a:off x="3959448" y="2272119"/>
            <a:ext cx="4792665" cy="4288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DAAB827-A007-4FC0-9CA3-862D01CB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993" y="1745795"/>
            <a:ext cx="4940243" cy="41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annotation to give labels to the entities in our datamodel. To check the labels in the metadata we have implement a service and expose the business partner entity in the service.</a:t>
            </a:r>
          </a:p>
          <a:p>
            <a:endParaRPr lang="en-US" dirty="0"/>
          </a:p>
          <a:p>
            <a:r>
              <a:rPr lang="en-US" dirty="0"/>
              <a:t>Part 1: Annotating the entity in the same file</a:t>
            </a:r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CatalogService.cds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CatalogService.js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Part 2: Annotating the properties from another file.</a:t>
            </a:r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i18n_de.properties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6510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Views in SAP CAP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Core Data Service (CDS) Views are virtual data models of SAP HANA which allows direct access to underlying tables of the HANA database.</a:t>
            </a:r>
          </a:p>
          <a:p>
            <a:pPr marL="285750" indent="-285750" algn="just">
              <a:buFontTx/>
              <a:buChar char="-"/>
            </a:pPr>
            <a:r>
              <a:rPr lang="en-US" b="0" i="0" dirty="0">
                <a:effectLst/>
              </a:rPr>
              <a:t>SAP CDS Views aim to push logic from the application server to the client-side and database. This is defined by SAP as ‘Code -to-Data’ or ‘Code Pushdown’.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sz="2400" b="1" dirty="0"/>
              <a:t>Why we need views in a software</a:t>
            </a:r>
          </a:p>
          <a:p>
            <a:pPr marL="342900" indent="-342900" algn="just">
              <a:buFontTx/>
              <a:buChar char="-"/>
            </a:pPr>
            <a:r>
              <a:rPr lang="en-US" sz="1800" dirty="0"/>
              <a:t>They display non-normalized data. The data is spread in multiple tables, and it is difficult for developers to every time write JOINs. </a:t>
            </a:r>
          </a:p>
          <a:p>
            <a:pPr marL="342900" indent="-342900" algn="just">
              <a:buFontTx/>
              <a:buChar char="-"/>
            </a:pPr>
            <a:r>
              <a:rPr lang="en-US" sz="1800" dirty="0"/>
              <a:t>The application needs data which is presentable to user</a:t>
            </a:r>
          </a:p>
          <a:p>
            <a:pPr marL="342900" indent="-342900" algn="just">
              <a:buFontTx/>
              <a:buChar char="-"/>
            </a:pPr>
            <a:r>
              <a:rPr lang="en-US" sz="1800" dirty="0"/>
              <a:t>View gives security because users cannot update data using view</a:t>
            </a:r>
          </a:p>
          <a:p>
            <a:pPr marL="342900" indent="-342900" algn="just">
              <a:buFontTx/>
              <a:buChar char="-"/>
            </a:pPr>
            <a:r>
              <a:rPr lang="en-US" sz="1800" dirty="0"/>
              <a:t>They can aggregate data like find total sales per customer.</a:t>
            </a:r>
          </a:p>
          <a:p>
            <a:pPr marL="342900" indent="-342900" algn="just">
              <a:buFontTx/>
              <a:buChar char="-"/>
            </a:pPr>
            <a:r>
              <a:rPr lang="en-US" sz="1800" dirty="0"/>
              <a:t>Expose columns of technical type to more semantic names</a:t>
            </a:r>
          </a:p>
          <a:p>
            <a:pPr algn="just"/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68628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186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94753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11405</TotalTime>
  <Words>637</Words>
  <Application>Microsoft Office PowerPoint</Application>
  <PresentationFormat>Widescreen</PresentationFormat>
  <Paragraphs>90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693</cp:revision>
  <dcterms:created xsi:type="dcterms:W3CDTF">2016-07-10T03:33:26Z</dcterms:created>
  <dcterms:modified xsi:type="dcterms:W3CDTF">2022-01-10T04:31:51Z</dcterms:modified>
</cp:coreProperties>
</file>